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10287000" cx="18288000"/>
  <p:notesSz cx="6858000" cy="9144000"/>
  <p:embeddedFontLst>
    <p:embeddedFont>
      <p:font typeface="League Spartan"/>
      <p:regular r:id="rId17"/>
      <p:bold r:id="rId18"/>
    </p:embeddedFont>
    <p:embeddedFont>
      <p:font typeface="Roboto"/>
      <p:regular r:id="rId19"/>
      <p:bold r:id="rId20"/>
      <p:italic r:id="rId21"/>
      <p:boldItalic r:id="rId22"/>
    </p:embeddedFont>
    <p:embeddedFont>
      <p:font typeface="Arim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7" roundtripDataSignature="AMtx7mgKJURViJIj5HQf0v5PFo6ELJrG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Arimo-bold.fntdata"/><Relationship Id="rId23" Type="http://schemas.openxmlformats.org/officeDocument/2006/relationships/font" Target="fonts/Arim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rimo-boldItalic.fntdata"/><Relationship Id="rId25" Type="http://schemas.openxmlformats.org/officeDocument/2006/relationships/font" Target="fonts/Arimo-italic.fntdata"/><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LeagueSpartan-regular.fntdata"/><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font" Target="fonts/LeagueSpartan-bold.fntdata"/></Relationships>
</file>

<file path=ppt/media/image1.png>
</file>

<file path=ppt/media/image2.png>
</file>

<file path=ppt/media/image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86" name="Google Shape;86;p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87" name="Google Shape;87;p1: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 name="Google Shape;88;p1: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1</a:t>
            </a:r>
            <a:endParaRPr/>
          </a:p>
        </p:txBody>
      </p:sp>
      <p:sp>
        <p:nvSpPr>
          <p:cNvPr id="89" name="Google Shape;89;p1: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90" name="Google Shape;90;p1: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0: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p10: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1: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11: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99" name="Google Shape;99;p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00" name="Google Shape;100;p2: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 name="Google Shape;101;p2: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2</a:t>
            </a:r>
            <a:endParaRPr/>
          </a:p>
        </p:txBody>
      </p:sp>
      <p:sp>
        <p:nvSpPr>
          <p:cNvPr id="102" name="Google Shape;102;p2: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03" name="Google Shape;103;p2: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3: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3: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4: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5: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5: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6: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6: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7: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8: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p8: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9:notes"/>
          <p:cNvSpPr txBox="1"/>
          <p:nvPr>
            <p:ph idx="1" type="body"/>
          </p:nvPr>
        </p:nvSpPr>
        <p:spPr>
          <a:xfrm>
            <a:off x="914400" y="3251200"/>
            <a:ext cx="7315200" cy="3081338"/>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9:notes"/>
          <p:cNvSpPr/>
          <p:nvPr>
            <p:ph idx="2"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2"/>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3"/>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3"/>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14"/>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14"/>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2" name="Google Shape;22;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16"/>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16"/>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4" name="Google Shape;34;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17"/>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17"/>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8"/>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7" name="Google Shape;47;p18"/>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8" name="Google Shape;48;p18"/>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18"/>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0"/>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0"/>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20"/>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1"/>
          <p:cNvSpPr/>
          <p:nvPr>
            <p:ph idx="2" type="pic"/>
          </p:nvPr>
        </p:nvSpPr>
        <p:spPr>
          <a:xfrm>
            <a:off x="1792288" y="612775"/>
            <a:ext cx="5486400" cy="4114800"/>
          </a:xfrm>
          <a:prstGeom prst="rect">
            <a:avLst/>
          </a:prstGeom>
          <a:noFill/>
          <a:ln>
            <a:noFill/>
          </a:ln>
        </p:spPr>
      </p:sp>
      <p:sp>
        <p:nvSpPr>
          <p:cNvPr id="68" name="Google Shape;68;p2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
          <p:cNvPicPr preferRelativeResize="0"/>
          <p:nvPr/>
        </p:nvPicPr>
        <p:blipFill rotWithShape="1">
          <a:blip r:embed="rId3">
            <a:alphaModFix/>
          </a:blip>
          <a:srcRect b="8" l="0" r="0" t="9"/>
          <a:stretch/>
        </p:blipFill>
        <p:spPr>
          <a:xfrm>
            <a:off x="0" y="0"/>
            <a:ext cx="18288000" cy="10287000"/>
          </a:xfrm>
          <a:prstGeom prst="rect">
            <a:avLst/>
          </a:prstGeom>
          <a:noFill/>
          <a:ln>
            <a:noFill/>
          </a:ln>
        </p:spPr>
      </p:pic>
      <p:sp>
        <p:nvSpPr>
          <p:cNvPr id="93" name="Google Shape;93;p1"/>
          <p:cNvSpPr/>
          <p:nvPr/>
        </p:nvSpPr>
        <p:spPr>
          <a:xfrm>
            <a:off x="8897112" y="1504814"/>
            <a:ext cx="7980683" cy="1522132"/>
          </a:xfrm>
          <a:custGeom>
            <a:rect b="b" l="l" r="r" t="t"/>
            <a:pathLst>
              <a:path extrusionOk="0" h="1522132" w="7980683">
                <a:moveTo>
                  <a:pt x="0" y="0"/>
                </a:moveTo>
                <a:lnTo>
                  <a:pt x="7980683" y="0"/>
                </a:lnTo>
                <a:lnTo>
                  <a:pt x="7980683" y="1522133"/>
                </a:lnTo>
                <a:lnTo>
                  <a:pt x="0" y="1522133"/>
                </a:lnTo>
                <a:lnTo>
                  <a:pt x="0" y="0"/>
                </a:lnTo>
                <a:close/>
              </a:path>
            </a:pathLst>
          </a:custGeom>
          <a:blipFill rotWithShape="1">
            <a:blip r:embed="rId4">
              <a:alphaModFix/>
            </a:blip>
            <a:stretch>
              <a:fillRect b="0" l="0" r="0" t="0"/>
            </a:stretch>
          </a:blipFill>
          <a:ln>
            <a:noFill/>
          </a:ln>
        </p:spPr>
      </p:sp>
      <p:sp>
        <p:nvSpPr>
          <p:cNvPr id="94" name="Google Shape;94;p1"/>
          <p:cNvSpPr/>
          <p:nvPr/>
        </p:nvSpPr>
        <p:spPr>
          <a:xfrm>
            <a:off x="13064981" y="6016168"/>
            <a:ext cx="3316769" cy="2458482"/>
          </a:xfrm>
          <a:custGeom>
            <a:rect b="b" l="l" r="r" t="t"/>
            <a:pathLst>
              <a:path extrusionOk="0" h="2458482" w="3316769">
                <a:moveTo>
                  <a:pt x="0" y="0"/>
                </a:moveTo>
                <a:lnTo>
                  <a:pt x="3316769" y="0"/>
                </a:lnTo>
                <a:lnTo>
                  <a:pt x="3316769" y="2458482"/>
                </a:lnTo>
                <a:lnTo>
                  <a:pt x="0" y="2458482"/>
                </a:lnTo>
                <a:lnTo>
                  <a:pt x="0" y="0"/>
                </a:lnTo>
                <a:close/>
              </a:path>
            </a:pathLst>
          </a:custGeom>
          <a:blipFill rotWithShape="1">
            <a:blip r:embed="rId5">
              <a:alphaModFix/>
            </a:blip>
            <a:stretch>
              <a:fillRect b="0" l="0" r="0" t="0"/>
            </a:stretch>
          </a:blipFill>
          <a:ln>
            <a:noFill/>
          </a:ln>
        </p:spPr>
      </p:sp>
      <p:sp>
        <p:nvSpPr>
          <p:cNvPr id="95" name="Google Shape;95;p1"/>
          <p:cNvSpPr txBox="1"/>
          <p:nvPr/>
        </p:nvSpPr>
        <p:spPr>
          <a:xfrm>
            <a:off x="4395182" y="4186201"/>
            <a:ext cx="9497637" cy="1600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5300" u="none" cap="none" strike="noStrike">
                <a:solidFill>
                  <a:srgbClr val="000000"/>
                </a:solidFill>
                <a:latin typeface="League Spartan"/>
                <a:ea typeface="League Spartan"/>
                <a:cs typeface="League Spartan"/>
                <a:sym typeface="League Spartan"/>
              </a:rPr>
              <a:t>Gestión de inventario Conder</a:t>
            </a:r>
            <a:endParaRPr/>
          </a:p>
        </p:txBody>
      </p:sp>
      <p:sp>
        <p:nvSpPr>
          <p:cNvPr id="96" name="Google Shape;96;p1"/>
          <p:cNvSpPr txBox="1"/>
          <p:nvPr/>
        </p:nvSpPr>
        <p:spPr>
          <a:xfrm>
            <a:off x="2407534" y="6922105"/>
            <a:ext cx="4469629" cy="323304"/>
          </a:xfrm>
          <a:prstGeom prst="rect">
            <a:avLst/>
          </a:prstGeom>
          <a:noFill/>
          <a:ln>
            <a:noFill/>
          </a:ln>
        </p:spPr>
        <p:txBody>
          <a:bodyPr anchorCtr="0" anchor="t" bIns="0" lIns="0" spcFirstLastPara="1" rIns="0" wrap="square" tIns="0">
            <a:spAutoFit/>
          </a:bodyPr>
          <a:lstStyle/>
          <a:p>
            <a:pPr indent="0" lvl="0" marL="0" marR="0" rtl="0" algn="l">
              <a:lnSpc>
                <a:spcPct val="119960"/>
              </a:lnSpc>
              <a:spcBef>
                <a:spcPts val="0"/>
              </a:spcBef>
              <a:spcAft>
                <a:spcPts val="0"/>
              </a:spcAft>
              <a:buNone/>
            </a:pPr>
            <a:r>
              <a:rPr b="0" i="0" lang="en-US" sz="2009" u="none" cap="none" strike="noStrike">
                <a:solidFill>
                  <a:srgbClr val="000000"/>
                </a:solidFill>
                <a:latin typeface="Roboto"/>
                <a:ea typeface="Roboto"/>
                <a:cs typeface="Roboto"/>
                <a:sym typeface="Roboto"/>
              </a:rPr>
              <a:t>Analisis y desarrollo de software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10"/>
          <p:cNvPicPr preferRelativeResize="0"/>
          <p:nvPr/>
        </p:nvPicPr>
        <p:blipFill rotWithShape="1">
          <a:blip r:embed="rId3">
            <a:alphaModFix/>
          </a:blip>
          <a:srcRect b="0" l="0" r="0" t="0"/>
          <a:stretch/>
        </p:blipFill>
        <p:spPr>
          <a:xfrm>
            <a:off x="0" y="0"/>
            <a:ext cx="18288000" cy="10287000"/>
          </a:xfrm>
          <a:prstGeom prst="rect">
            <a:avLst/>
          </a:prstGeom>
          <a:noFill/>
          <a:ln>
            <a:noFill/>
          </a:ln>
        </p:spPr>
      </p:pic>
      <p:sp>
        <p:nvSpPr>
          <p:cNvPr id="166" name="Google Shape;166;p10"/>
          <p:cNvSpPr txBox="1"/>
          <p:nvPr/>
        </p:nvSpPr>
        <p:spPr>
          <a:xfrm>
            <a:off x="775794" y="696979"/>
            <a:ext cx="15590520" cy="992505"/>
          </a:xfrm>
          <a:prstGeom prst="rect">
            <a:avLst/>
          </a:prstGeom>
          <a:noFill/>
          <a:ln>
            <a:noFill/>
          </a:ln>
        </p:spPr>
        <p:txBody>
          <a:bodyPr anchorCtr="0" anchor="t" bIns="0" lIns="0" spcFirstLastPara="1" rIns="0" wrap="square" tIns="0">
            <a:spAutoFit/>
          </a:bodyPr>
          <a:lstStyle/>
          <a:p>
            <a:pPr indent="0" lvl="0" marL="0" marR="0" rtl="0" algn="ctr">
              <a:lnSpc>
                <a:spcPct val="108001"/>
              </a:lnSpc>
              <a:spcBef>
                <a:spcPts val="0"/>
              </a:spcBef>
              <a:spcAft>
                <a:spcPts val="0"/>
              </a:spcAft>
              <a:buNone/>
            </a:pPr>
            <a:r>
              <a:rPr b="0" i="0" lang="en-US" sz="6999" u="none" cap="none" strike="noStrike">
                <a:solidFill>
                  <a:srgbClr val="FFFFFF"/>
                </a:solidFill>
                <a:latin typeface="Roboto"/>
                <a:ea typeface="Roboto"/>
                <a:cs typeface="Roboto"/>
                <a:sym typeface="Roboto"/>
              </a:rPr>
              <a:t>Tecnicas de recoleccion</a:t>
            </a:r>
            <a:endParaRPr/>
          </a:p>
        </p:txBody>
      </p:sp>
      <p:sp>
        <p:nvSpPr>
          <p:cNvPr id="167" name="Google Shape;167;p10"/>
          <p:cNvSpPr txBox="1"/>
          <p:nvPr/>
        </p:nvSpPr>
        <p:spPr>
          <a:xfrm>
            <a:off x="630632" y="2669285"/>
            <a:ext cx="16434205" cy="67151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La técnica de recolección utilizada fue una encuesta en persona con el administrador/vendedor:</a:t>
            </a:r>
            <a:endParaRPr/>
          </a:p>
          <a:p>
            <a:pPr indent="0" lvl="0" marL="0" marR="0" rtl="0" algn="l">
              <a:lnSpc>
                <a:spcPct val="120000"/>
              </a:lnSpc>
              <a:spcBef>
                <a:spcPts val="0"/>
              </a:spcBef>
              <a:spcAft>
                <a:spcPts val="0"/>
              </a:spcAft>
              <a:buNone/>
            </a:pPr>
            <a:r>
              <a:t/>
            </a:r>
            <a:endParaRPr b="0" i="0" sz="2000" u="none" cap="none" strike="noStrike">
              <a:solidFill>
                <a:srgbClr val="000000"/>
              </a:solidFill>
              <a:latin typeface="Arimo"/>
              <a:ea typeface="Arimo"/>
              <a:cs typeface="Arimo"/>
              <a:sym typeface="Arimo"/>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Administrador:</a:t>
            </a:r>
            <a:endParaRPr/>
          </a:p>
          <a:p>
            <a:pPr indent="0" lvl="0" marL="0" marR="0" rtl="0" algn="l">
              <a:lnSpc>
                <a:spcPct val="120000"/>
              </a:lnSpc>
              <a:spcBef>
                <a:spcPts val="0"/>
              </a:spcBef>
              <a:spcAft>
                <a:spcPts val="0"/>
              </a:spcAft>
              <a:buNone/>
            </a:pPr>
            <a:r>
              <a:t/>
            </a:r>
            <a:endParaRPr b="0" i="0" sz="2000" u="none" cap="none" strike="noStrike">
              <a:solidFill>
                <a:srgbClr val="000000"/>
              </a:solidFill>
              <a:latin typeface="Arimo"/>
              <a:ea typeface="Arimo"/>
              <a:cs typeface="Arimo"/>
              <a:sym typeface="Arimo"/>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1.¿Ha contado con una gestión de inventario anteriormente?</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2.¿Qué tal le pareció la gestión de inventario?</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3.¿Tienen categorizado la bodega?</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4.¿Por qué no cuenta con una gestión de inventario actualmente?</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 </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 </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Vendedor:</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 </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1.¿Cada cuanto hacen pedidos a proveedores?</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2.¿Exactamente al momento de llegar la mercancía a dónde llega?</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3.¿Ha presentado dificultades para hacer llegar un producto a la empresa?</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4.¿Qué precauciones toma para asegurarse de que los productos estén en buen estado?</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5.¿Los productos se venden en cantidades de por mayor o al de tal?</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6.¿Manejan datáfono, transferencia o efectivo?</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7.¿Sin el manejo del inventario considera usted que ha sido más complejo el proceso de venta?</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8.¿El proceso de ordenes se ha dificultado ya que no cuentan con un inventario?</a:t>
            </a:r>
            <a:endParaRPr/>
          </a:p>
          <a:p>
            <a:pPr indent="0" lvl="0" marL="0" marR="0" rtl="0" algn="l">
              <a:lnSpc>
                <a:spcPct val="120000"/>
              </a:lnSpc>
              <a:spcBef>
                <a:spcPts val="0"/>
              </a:spcBef>
              <a:spcAft>
                <a:spcPts val="0"/>
              </a:spcAft>
              <a:buNone/>
            </a:pPr>
            <a:r>
              <a:rPr b="0" i="0" lang="en-US" sz="2000" u="none" cap="none" strike="noStrike">
                <a:solidFill>
                  <a:srgbClr val="000000"/>
                </a:solidFill>
                <a:latin typeface="Arimo"/>
                <a:ea typeface="Arimo"/>
                <a:cs typeface="Arimo"/>
                <a:sym typeface="Arimo"/>
              </a:rPr>
              <a:t>9.¿Considera usted que haya algo mal estructurado en la bodega?</a:t>
            </a:r>
            <a:endParaRPr/>
          </a:p>
          <a:p>
            <a:pPr indent="0" lvl="0" marL="0" marR="0" rtl="0" algn="l">
              <a:lnSpc>
                <a:spcPct val="120000"/>
              </a:lnSpc>
              <a:spcBef>
                <a:spcPts val="0"/>
              </a:spcBef>
              <a:spcAft>
                <a:spcPts val="0"/>
              </a:spcAft>
              <a:buNone/>
            </a:pPr>
            <a:r>
              <a:t/>
            </a:r>
            <a:endParaRPr b="0" i="0" sz="2000" u="none" cap="none" strike="noStrike">
              <a:solidFill>
                <a:srgbClr val="000000"/>
              </a:solidFill>
              <a:latin typeface="Arimo"/>
              <a:ea typeface="Arimo"/>
              <a:cs typeface="Arimo"/>
              <a:sym typeface="Arim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11"/>
          <p:cNvPicPr preferRelativeResize="0"/>
          <p:nvPr/>
        </p:nvPicPr>
        <p:blipFill rotWithShape="1">
          <a:blip r:embed="rId3">
            <a:alphaModFix/>
          </a:blip>
          <a:srcRect b="8" l="0" r="0" t="9"/>
          <a:stretch/>
        </p:blipFill>
        <p:spPr>
          <a:xfrm>
            <a:off x="0" y="0"/>
            <a:ext cx="18288000" cy="10287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
          <p:cNvPicPr preferRelativeResize="0"/>
          <p:nvPr/>
        </p:nvPicPr>
        <p:blipFill rotWithShape="1">
          <a:blip r:embed="rId3">
            <a:alphaModFix/>
          </a:blip>
          <a:srcRect b="8" l="0" r="0" t="9"/>
          <a:stretch/>
        </p:blipFill>
        <p:spPr>
          <a:xfrm>
            <a:off x="0" y="0"/>
            <a:ext cx="18288000" cy="10287000"/>
          </a:xfrm>
          <a:prstGeom prst="rect">
            <a:avLst/>
          </a:prstGeom>
          <a:noFill/>
          <a:ln>
            <a:noFill/>
          </a:ln>
        </p:spPr>
      </p:pic>
      <p:cxnSp>
        <p:nvCxnSpPr>
          <p:cNvPr id="106" name="Google Shape;106;p2"/>
          <p:cNvCxnSpPr/>
          <p:nvPr/>
        </p:nvCxnSpPr>
        <p:spPr>
          <a:xfrm>
            <a:off x="7935841" y="6182603"/>
            <a:ext cx="2613830" cy="9525"/>
          </a:xfrm>
          <a:prstGeom prst="straightConnector1">
            <a:avLst/>
          </a:prstGeom>
          <a:noFill/>
          <a:ln cap="flat" cmpd="sng" w="190500">
            <a:solidFill>
              <a:srgbClr val="000000"/>
            </a:solidFill>
            <a:prstDash val="solid"/>
            <a:round/>
            <a:headEnd len="sm" w="sm" type="none"/>
            <a:tailEnd len="sm" w="sm" type="none"/>
          </a:ln>
        </p:spPr>
      </p:cxnSp>
      <p:cxnSp>
        <p:nvCxnSpPr>
          <p:cNvPr id="107" name="Google Shape;107;p2"/>
          <p:cNvCxnSpPr/>
          <p:nvPr/>
        </p:nvCxnSpPr>
        <p:spPr>
          <a:xfrm>
            <a:off x="7935841" y="7651741"/>
            <a:ext cx="2613830" cy="9525"/>
          </a:xfrm>
          <a:prstGeom prst="straightConnector1">
            <a:avLst/>
          </a:prstGeom>
          <a:noFill/>
          <a:ln cap="flat" cmpd="sng" w="190500">
            <a:solidFill>
              <a:srgbClr val="000000"/>
            </a:solidFill>
            <a:prstDash val="solid"/>
            <a:round/>
            <a:headEnd len="sm" w="sm" type="none"/>
            <a:tailEnd len="sm" w="sm" type="none"/>
          </a:ln>
        </p:spPr>
      </p:cxnSp>
      <p:sp>
        <p:nvSpPr>
          <p:cNvPr id="108" name="Google Shape;108;p2"/>
          <p:cNvSpPr/>
          <p:nvPr/>
        </p:nvSpPr>
        <p:spPr>
          <a:xfrm>
            <a:off x="8518362" y="548008"/>
            <a:ext cx="8856152" cy="1689108"/>
          </a:xfrm>
          <a:custGeom>
            <a:rect b="b" l="l" r="r" t="t"/>
            <a:pathLst>
              <a:path extrusionOk="0" h="1689108" w="8856152">
                <a:moveTo>
                  <a:pt x="0" y="0"/>
                </a:moveTo>
                <a:lnTo>
                  <a:pt x="8856153" y="0"/>
                </a:lnTo>
                <a:lnTo>
                  <a:pt x="8856153" y="1689108"/>
                </a:lnTo>
                <a:lnTo>
                  <a:pt x="0" y="1689108"/>
                </a:lnTo>
                <a:lnTo>
                  <a:pt x="0" y="0"/>
                </a:lnTo>
                <a:close/>
              </a:path>
            </a:pathLst>
          </a:custGeom>
          <a:blipFill rotWithShape="1">
            <a:blip r:embed="rId4">
              <a:alphaModFix/>
            </a:blip>
            <a:stretch>
              <a:fillRect b="0" l="0" r="0" t="0"/>
            </a:stretch>
          </a:blipFill>
          <a:ln>
            <a:noFill/>
          </a:ln>
        </p:spPr>
      </p:sp>
      <p:sp>
        <p:nvSpPr>
          <p:cNvPr id="109" name="Google Shape;109;p2"/>
          <p:cNvSpPr txBox="1"/>
          <p:nvPr/>
        </p:nvSpPr>
        <p:spPr>
          <a:xfrm>
            <a:off x="4771322" y="3465841"/>
            <a:ext cx="8942868" cy="1562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10000" u="none" cap="none" strike="noStrike">
                <a:solidFill>
                  <a:srgbClr val="000000"/>
                </a:solidFill>
                <a:latin typeface="Arimo"/>
                <a:ea typeface="Arimo"/>
                <a:cs typeface="Arimo"/>
                <a:sym typeface="Arimo"/>
              </a:rPr>
              <a:t>Integrantes</a:t>
            </a:r>
            <a:endParaRPr/>
          </a:p>
        </p:txBody>
      </p:sp>
      <p:sp>
        <p:nvSpPr>
          <p:cNvPr id="110" name="Google Shape;110;p2"/>
          <p:cNvSpPr txBox="1"/>
          <p:nvPr/>
        </p:nvSpPr>
        <p:spPr>
          <a:xfrm>
            <a:off x="7353584" y="6598630"/>
            <a:ext cx="4469629" cy="627558"/>
          </a:xfrm>
          <a:prstGeom prst="rect">
            <a:avLst/>
          </a:prstGeom>
          <a:noFill/>
          <a:ln>
            <a:noFill/>
          </a:ln>
        </p:spPr>
        <p:txBody>
          <a:bodyPr anchorCtr="0" anchor="t" bIns="0" lIns="0" spcFirstLastPara="1" rIns="0" wrap="square" tIns="0">
            <a:spAutoFit/>
          </a:bodyPr>
          <a:lstStyle/>
          <a:p>
            <a:pPr indent="0" lvl="0" marL="0" marR="0" rtl="0" algn="l">
              <a:lnSpc>
                <a:spcPct val="119960"/>
              </a:lnSpc>
              <a:spcBef>
                <a:spcPts val="0"/>
              </a:spcBef>
              <a:spcAft>
                <a:spcPts val="0"/>
              </a:spcAft>
              <a:buNone/>
            </a:pPr>
            <a:r>
              <a:rPr b="0" i="0" lang="en-US" sz="2009" u="none" cap="none" strike="noStrike">
                <a:solidFill>
                  <a:srgbClr val="000000"/>
                </a:solidFill>
                <a:latin typeface="Roboto"/>
                <a:ea typeface="Roboto"/>
                <a:cs typeface="Roboto"/>
                <a:sym typeface="Roboto"/>
              </a:rPr>
              <a:t>David Santiago Luengas Cañón</a:t>
            </a:r>
            <a:endParaRPr/>
          </a:p>
          <a:p>
            <a:pPr indent="0" lvl="0" marL="0" marR="0" rtl="0" algn="l">
              <a:lnSpc>
                <a:spcPct val="119960"/>
              </a:lnSpc>
              <a:spcBef>
                <a:spcPts val="0"/>
              </a:spcBef>
              <a:spcAft>
                <a:spcPts val="0"/>
              </a:spcAft>
              <a:buNone/>
            </a:pPr>
            <a:r>
              <a:rPr b="0" i="0" lang="en-US" sz="2009" u="none" cap="none" strike="noStrike">
                <a:solidFill>
                  <a:srgbClr val="000000"/>
                </a:solidFill>
                <a:latin typeface="Roboto"/>
                <a:ea typeface="Roboto"/>
                <a:cs typeface="Roboto"/>
                <a:sym typeface="Roboto"/>
              </a:rPr>
              <a:t>Santiago Andrés Torres Meneses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3"/>
          <p:cNvPicPr preferRelativeResize="0"/>
          <p:nvPr/>
        </p:nvPicPr>
        <p:blipFill rotWithShape="1">
          <a:blip r:embed="rId3">
            <a:alphaModFix/>
          </a:blip>
          <a:srcRect b="0" l="0" r="0" t="0"/>
          <a:stretch/>
        </p:blipFill>
        <p:spPr>
          <a:xfrm>
            <a:off x="0" y="0"/>
            <a:ext cx="18288000" cy="10287000"/>
          </a:xfrm>
          <a:prstGeom prst="rect">
            <a:avLst/>
          </a:prstGeom>
          <a:noFill/>
          <a:ln>
            <a:noFill/>
          </a:ln>
        </p:spPr>
      </p:pic>
      <p:sp>
        <p:nvSpPr>
          <p:cNvPr id="116" name="Google Shape;116;p3"/>
          <p:cNvSpPr txBox="1"/>
          <p:nvPr/>
        </p:nvSpPr>
        <p:spPr>
          <a:xfrm>
            <a:off x="775794" y="696979"/>
            <a:ext cx="15590520" cy="992505"/>
          </a:xfrm>
          <a:prstGeom prst="rect">
            <a:avLst/>
          </a:prstGeom>
          <a:noFill/>
          <a:ln>
            <a:noFill/>
          </a:ln>
        </p:spPr>
        <p:txBody>
          <a:bodyPr anchorCtr="0" anchor="t" bIns="0" lIns="0" spcFirstLastPara="1" rIns="0" wrap="square" tIns="0">
            <a:spAutoFit/>
          </a:bodyPr>
          <a:lstStyle/>
          <a:p>
            <a:pPr indent="0" lvl="0" marL="0" marR="0" rtl="0" algn="ctr">
              <a:lnSpc>
                <a:spcPct val="108001"/>
              </a:lnSpc>
              <a:spcBef>
                <a:spcPts val="0"/>
              </a:spcBef>
              <a:spcAft>
                <a:spcPts val="0"/>
              </a:spcAft>
              <a:buNone/>
            </a:pPr>
            <a:r>
              <a:rPr b="0" i="0" lang="en-US" sz="6999" u="none" cap="none" strike="noStrike">
                <a:solidFill>
                  <a:srgbClr val="FFFFFF"/>
                </a:solidFill>
                <a:latin typeface="Roboto"/>
                <a:ea typeface="Roboto"/>
                <a:cs typeface="Roboto"/>
                <a:sym typeface="Roboto"/>
              </a:rPr>
              <a:t>Drogueria cónder</a:t>
            </a:r>
            <a:endParaRPr/>
          </a:p>
        </p:txBody>
      </p:sp>
      <p:sp>
        <p:nvSpPr>
          <p:cNvPr id="117" name="Google Shape;117;p3"/>
          <p:cNvSpPr/>
          <p:nvPr/>
        </p:nvSpPr>
        <p:spPr>
          <a:xfrm>
            <a:off x="1500000" y="4107099"/>
            <a:ext cx="4449825" cy="3298335"/>
          </a:xfrm>
          <a:custGeom>
            <a:rect b="b" l="l" r="r" t="t"/>
            <a:pathLst>
              <a:path extrusionOk="0" h="3298335" w="4449825">
                <a:moveTo>
                  <a:pt x="0" y="0"/>
                </a:moveTo>
                <a:lnTo>
                  <a:pt x="4449825" y="0"/>
                </a:lnTo>
                <a:lnTo>
                  <a:pt x="4449825" y="3298335"/>
                </a:lnTo>
                <a:lnTo>
                  <a:pt x="0" y="3298335"/>
                </a:lnTo>
                <a:lnTo>
                  <a:pt x="0" y="0"/>
                </a:lnTo>
                <a:close/>
              </a:path>
            </a:pathLst>
          </a:custGeom>
          <a:blipFill rotWithShape="1">
            <a:blip r:embed="rId4">
              <a:alphaModFix/>
            </a:blip>
            <a:stretch>
              <a:fillRect b="0" l="0" r="0" t="0"/>
            </a:stretch>
          </a:blipFill>
          <a:ln>
            <a:noFill/>
          </a:ln>
        </p:spPr>
      </p:sp>
      <p:sp>
        <p:nvSpPr>
          <p:cNvPr id="118" name="Google Shape;118;p3"/>
          <p:cNvSpPr txBox="1"/>
          <p:nvPr/>
        </p:nvSpPr>
        <p:spPr>
          <a:xfrm>
            <a:off x="9727172" y="4427529"/>
            <a:ext cx="6092449" cy="2638425"/>
          </a:xfrm>
          <a:prstGeom prst="rect">
            <a:avLst/>
          </a:prstGeom>
          <a:noFill/>
          <a:ln>
            <a:noFill/>
          </a:ln>
        </p:spPr>
        <p:txBody>
          <a:bodyPr anchorCtr="0" anchor="t" bIns="0" lIns="0" spcFirstLastPara="1" rIns="0" wrap="square" tIns="0">
            <a:spAutoFit/>
          </a:bodyPr>
          <a:lstStyle/>
          <a:p>
            <a:pPr indent="0" lvl="0" marL="0" marR="0" rtl="0" algn="ctr">
              <a:lnSpc>
                <a:spcPct val="120005"/>
              </a:lnSpc>
              <a:spcBef>
                <a:spcPts val="0"/>
              </a:spcBef>
              <a:spcAft>
                <a:spcPts val="0"/>
              </a:spcAft>
              <a:buNone/>
            </a:pPr>
            <a:r>
              <a:rPr b="0" i="0" lang="en-US" sz="3499" u="none" cap="none" strike="noStrike">
                <a:solidFill>
                  <a:srgbClr val="000000"/>
                </a:solidFill>
                <a:latin typeface="Arimo"/>
                <a:ea typeface="Arimo"/>
                <a:cs typeface="Arimo"/>
                <a:sym typeface="Arimo"/>
              </a:rPr>
              <a:t>Es una empresa especializada en la venta de medicamentos, antibióticos, productos sanitarios, cuidado personal entre otras cosas.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4"/>
          <p:cNvPicPr preferRelativeResize="0"/>
          <p:nvPr/>
        </p:nvPicPr>
        <p:blipFill rotWithShape="1">
          <a:blip r:embed="rId3">
            <a:alphaModFix/>
          </a:blip>
          <a:srcRect b="0" l="0" r="0" t="0"/>
          <a:stretch/>
        </p:blipFill>
        <p:spPr>
          <a:xfrm>
            <a:off x="0" y="0"/>
            <a:ext cx="18288000" cy="10287000"/>
          </a:xfrm>
          <a:prstGeom prst="rect">
            <a:avLst/>
          </a:prstGeom>
          <a:noFill/>
          <a:ln>
            <a:noFill/>
          </a:ln>
        </p:spPr>
      </p:pic>
      <p:sp>
        <p:nvSpPr>
          <p:cNvPr id="124" name="Google Shape;124;p4"/>
          <p:cNvSpPr txBox="1"/>
          <p:nvPr/>
        </p:nvSpPr>
        <p:spPr>
          <a:xfrm>
            <a:off x="1348740" y="696979"/>
            <a:ext cx="15590520" cy="992505"/>
          </a:xfrm>
          <a:prstGeom prst="rect">
            <a:avLst/>
          </a:prstGeom>
          <a:noFill/>
          <a:ln>
            <a:noFill/>
          </a:ln>
        </p:spPr>
        <p:txBody>
          <a:bodyPr anchorCtr="0" anchor="t" bIns="0" lIns="0" spcFirstLastPara="1" rIns="0" wrap="square" tIns="0">
            <a:spAutoFit/>
          </a:bodyPr>
          <a:lstStyle/>
          <a:p>
            <a:pPr indent="0" lvl="0" marL="0" marR="0" rtl="0" algn="ctr">
              <a:lnSpc>
                <a:spcPct val="108001"/>
              </a:lnSpc>
              <a:spcBef>
                <a:spcPts val="0"/>
              </a:spcBef>
              <a:spcAft>
                <a:spcPts val="0"/>
              </a:spcAft>
              <a:buNone/>
            </a:pPr>
            <a:r>
              <a:rPr b="0" i="0" lang="en-US" sz="6999" u="none" cap="none" strike="noStrike">
                <a:solidFill>
                  <a:srgbClr val="FFFFFF"/>
                </a:solidFill>
                <a:latin typeface="Roboto"/>
                <a:ea typeface="Roboto"/>
                <a:cs typeface="Roboto"/>
                <a:sym typeface="Roboto"/>
              </a:rPr>
              <a:t>Objetivo general</a:t>
            </a:r>
            <a:endParaRPr/>
          </a:p>
        </p:txBody>
      </p:sp>
      <p:sp>
        <p:nvSpPr>
          <p:cNvPr id="125" name="Google Shape;125;p4"/>
          <p:cNvSpPr txBox="1"/>
          <p:nvPr/>
        </p:nvSpPr>
        <p:spPr>
          <a:xfrm>
            <a:off x="6097776" y="4674418"/>
            <a:ext cx="6092400" cy="2477700"/>
          </a:xfrm>
          <a:prstGeom prst="rect">
            <a:avLst/>
          </a:prstGeom>
          <a:noFill/>
          <a:ln>
            <a:noFill/>
          </a:ln>
        </p:spPr>
        <p:txBody>
          <a:bodyPr anchorCtr="0" anchor="t" bIns="0" lIns="0" spcFirstLastPara="1" rIns="0" wrap="square" tIns="0">
            <a:spAutoFit/>
          </a:bodyPr>
          <a:lstStyle/>
          <a:p>
            <a:pPr indent="0" lvl="0" marL="0" marR="0" rtl="0" algn="ctr">
              <a:lnSpc>
                <a:spcPct val="120005"/>
              </a:lnSpc>
              <a:spcBef>
                <a:spcPts val="0"/>
              </a:spcBef>
              <a:spcAft>
                <a:spcPts val="0"/>
              </a:spcAft>
              <a:buNone/>
            </a:pPr>
            <a:r>
              <a:rPr b="0" i="0" lang="en-US" sz="3499" u="none" cap="none" strike="noStrike">
                <a:solidFill>
                  <a:srgbClr val="000000"/>
                </a:solidFill>
                <a:latin typeface="Arimo"/>
                <a:ea typeface="Arimo"/>
                <a:cs typeface="Arimo"/>
                <a:sym typeface="Arimo"/>
              </a:rPr>
              <a:t>Desarrollar un inventario para una droguería que le permita tener un manejo y control </a:t>
            </a:r>
            <a:r>
              <a:rPr lang="en-US" sz="3499">
                <a:latin typeface="Arimo"/>
                <a:ea typeface="Arimo"/>
                <a:cs typeface="Arimo"/>
                <a:sym typeface="Arimo"/>
              </a:rPr>
              <a:t>más</a:t>
            </a:r>
            <a:r>
              <a:rPr b="0" i="0" lang="en-US" sz="3499" u="none" cap="none" strike="noStrike">
                <a:solidFill>
                  <a:srgbClr val="000000"/>
                </a:solidFill>
                <a:latin typeface="Arimo"/>
                <a:ea typeface="Arimo"/>
                <a:cs typeface="Arimo"/>
                <a:sym typeface="Arimo"/>
              </a:rPr>
              <a:t> eficaz en sus productos.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5"/>
          <p:cNvPicPr preferRelativeResize="0"/>
          <p:nvPr/>
        </p:nvPicPr>
        <p:blipFill rotWithShape="1">
          <a:blip r:embed="rId3">
            <a:alphaModFix/>
          </a:blip>
          <a:srcRect b="0" l="0" r="0" t="0"/>
          <a:stretch/>
        </p:blipFill>
        <p:spPr>
          <a:xfrm>
            <a:off x="0" y="0"/>
            <a:ext cx="18288000" cy="10287000"/>
          </a:xfrm>
          <a:prstGeom prst="rect">
            <a:avLst/>
          </a:prstGeom>
          <a:noFill/>
          <a:ln>
            <a:noFill/>
          </a:ln>
        </p:spPr>
      </p:pic>
      <p:sp>
        <p:nvSpPr>
          <p:cNvPr id="131" name="Google Shape;131;p5"/>
          <p:cNvSpPr txBox="1"/>
          <p:nvPr/>
        </p:nvSpPr>
        <p:spPr>
          <a:xfrm>
            <a:off x="1348740" y="762816"/>
            <a:ext cx="15590520" cy="992505"/>
          </a:xfrm>
          <a:prstGeom prst="rect">
            <a:avLst/>
          </a:prstGeom>
          <a:noFill/>
          <a:ln>
            <a:noFill/>
          </a:ln>
        </p:spPr>
        <p:txBody>
          <a:bodyPr anchorCtr="0" anchor="t" bIns="0" lIns="0" spcFirstLastPara="1" rIns="0" wrap="square" tIns="0">
            <a:spAutoFit/>
          </a:bodyPr>
          <a:lstStyle/>
          <a:p>
            <a:pPr indent="0" lvl="0" marL="0" marR="0" rtl="0" algn="ctr">
              <a:lnSpc>
                <a:spcPct val="108001"/>
              </a:lnSpc>
              <a:spcBef>
                <a:spcPts val="0"/>
              </a:spcBef>
              <a:spcAft>
                <a:spcPts val="0"/>
              </a:spcAft>
              <a:buNone/>
            </a:pPr>
            <a:r>
              <a:rPr b="0" i="0" lang="en-US" sz="6999" u="none" cap="none" strike="noStrike">
                <a:solidFill>
                  <a:srgbClr val="FFFFFF"/>
                </a:solidFill>
                <a:latin typeface="Roboto"/>
                <a:ea typeface="Roboto"/>
                <a:cs typeface="Roboto"/>
                <a:sym typeface="Roboto"/>
              </a:rPr>
              <a:t>Objetivos especificos </a:t>
            </a:r>
            <a:endParaRPr/>
          </a:p>
        </p:txBody>
      </p:sp>
      <p:sp>
        <p:nvSpPr>
          <p:cNvPr id="132" name="Google Shape;132;p5"/>
          <p:cNvSpPr txBox="1"/>
          <p:nvPr/>
        </p:nvSpPr>
        <p:spPr>
          <a:xfrm>
            <a:off x="666550" y="2532875"/>
            <a:ext cx="15250800" cy="7628100"/>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b="0" i="0" lang="en-US" sz="2400" u="none" cap="none" strike="noStrike">
                <a:solidFill>
                  <a:srgbClr val="000000"/>
                </a:solidFill>
                <a:latin typeface="Roboto"/>
                <a:ea typeface="Roboto"/>
                <a:cs typeface="Roboto"/>
                <a:sym typeface="Roboto"/>
              </a:rPr>
              <a:t>1. Asegurar la disponibilidad de productos: Garantizar que la droguería cuente con suficiente inventario de medicamentos, productos de cuidado personal y otros artículos relacionados para satisfacer la demanda de los clientes y evitar la escasez de productos esenciales.</a:t>
            </a:r>
            <a:endParaRPr sz="2400"/>
          </a:p>
          <a:p>
            <a:pPr indent="0" lvl="0" marL="0" marR="0" rtl="0" algn="l">
              <a:lnSpc>
                <a:spcPct val="108000"/>
              </a:lnSpc>
              <a:spcBef>
                <a:spcPts val="0"/>
              </a:spcBef>
              <a:spcAft>
                <a:spcPts val="0"/>
              </a:spcAft>
              <a:buNone/>
            </a:pPr>
            <a:r>
              <a:t/>
            </a:r>
            <a:endParaRPr b="0" i="0" sz="2400" u="none" cap="none" strike="noStrike">
              <a:solidFill>
                <a:srgbClr val="000000"/>
              </a:solidFill>
              <a:latin typeface="Roboto"/>
              <a:ea typeface="Roboto"/>
              <a:cs typeface="Roboto"/>
              <a:sym typeface="Roboto"/>
            </a:endParaRPr>
          </a:p>
          <a:p>
            <a:pPr indent="0" lvl="0" marL="0" marR="0" rtl="0" algn="l">
              <a:lnSpc>
                <a:spcPct val="108000"/>
              </a:lnSpc>
              <a:spcBef>
                <a:spcPts val="0"/>
              </a:spcBef>
              <a:spcAft>
                <a:spcPts val="0"/>
              </a:spcAft>
              <a:buNone/>
            </a:pPr>
            <a:r>
              <a:rPr b="0" i="0" lang="en-US" sz="2400" u="none" cap="none" strike="noStrike">
                <a:solidFill>
                  <a:srgbClr val="000000"/>
                </a:solidFill>
                <a:latin typeface="Roboto"/>
                <a:ea typeface="Roboto"/>
                <a:cs typeface="Roboto"/>
                <a:sym typeface="Roboto"/>
              </a:rPr>
              <a:t>2. Cumplir con las regulaciones y fechas de vencimiento: Mantener un control estricto sobre las fechas de vencimiento de los productos para garantizar que solo se vendan aquellos que se encuentren dentro de su período de vigencia, evitando así problemas legales y riesgos para la salud de los clientes.</a:t>
            </a:r>
            <a:endParaRPr sz="2400"/>
          </a:p>
          <a:p>
            <a:pPr indent="0" lvl="0" marL="0" marR="0" rtl="0" algn="l">
              <a:lnSpc>
                <a:spcPct val="108000"/>
              </a:lnSpc>
              <a:spcBef>
                <a:spcPts val="0"/>
              </a:spcBef>
              <a:spcAft>
                <a:spcPts val="0"/>
              </a:spcAft>
              <a:buNone/>
            </a:pPr>
            <a:r>
              <a:t/>
            </a:r>
            <a:endParaRPr b="0" i="0" sz="2400" u="none" cap="none" strike="noStrike">
              <a:solidFill>
                <a:srgbClr val="000000"/>
              </a:solidFill>
              <a:latin typeface="Roboto"/>
              <a:ea typeface="Roboto"/>
              <a:cs typeface="Roboto"/>
              <a:sym typeface="Roboto"/>
            </a:endParaRPr>
          </a:p>
          <a:p>
            <a:pPr indent="0" lvl="0" marL="0" marR="0" rtl="0" algn="l">
              <a:lnSpc>
                <a:spcPct val="108000"/>
              </a:lnSpc>
              <a:spcBef>
                <a:spcPts val="0"/>
              </a:spcBef>
              <a:spcAft>
                <a:spcPts val="0"/>
              </a:spcAft>
              <a:buNone/>
            </a:pPr>
            <a:r>
              <a:rPr b="0" i="0" lang="en-US" sz="2400" u="none" cap="none" strike="noStrike">
                <a:solidFill>
                  <a:srgbClr val="000000"/>
                </a:solidFill>
                <a:latin typeface="Roboto"/>
                <a:ea typeface="Roboto"/>
                <a:cs typeface="Roboto"/>
                <a:sym typeface="Roboto"/>
              </a:rPr>
              <a:t>3. Minimizar el desperdicio: Gestionar el inventario de manera eficiente para reducir el desperdicio de productos que hayan caducado o que estén próximos a su fecha de vencimiento, lo que implica una pérdida económica.</a:t>
            </a:r>
            <a:endParaRPr sz="2400"/>
          </a:p>
          <a:p>
            <a:pPr indent="0" lvl="0" marL="0" marR="0" rtl="0" algn="l">
              <a:lnSpc>
                <a:spcPct val="108000"/>
              </a:lnSpc>
              <a:spcBef>
                <a:spcPts val="0"/>
              </a:spcBef>
              <a:spcAft>
                <a:spcPts val="0"/>
              </a:spcAft>
              <a:buNone/>
            </a:pPr>
            <a:r>
              <a:t/>
            </a:r>
            <a:endParaRPr b="0" i="0" sz="2400" u="none" cap="none" strike="noStrike">
              <a:solidFill>
                <a:srgbClr val="000000"/>
              </a:solidFill>
              <a:latin typeface="Roboto"/>
              <a:ea typeface="Roboto"/>
              <a:cs typeface="Roboto"/>
              <a:sym typeface="Roboto"/>
            </a:endParaRPr>
          </a:p>
          <a:p>
            <a:pPr indent="0" lvl="0" marL="0" marR="0" rtl="0" algn="l">
              <a:lnSpc>
                <a:spcPct val="108000"/>
              </a:lnSpc>
              <a:spcBef>
                <a:spcPts val="0"/>
              </a:spcBef>
              <a:spcAft>
                <a:spcPts val="0"/>
              </a:spcAft>
              <a:buNone/>
            </a:pPr>
            <a:r>
              <a:rPr b="0" i="0" lang="en-US" sz="2400" u="none" cap="none" strike="noStrike">
                <a:solidFill>
                  <a:srgbClr val="000000"/>
                </a:solidFill>
                <a:latin typeface="Roboto"/>
                <a:ea typeface="Roboto"/>
                <a:cs typeface="Roboto"/>
                <a:sym typeface="Roboto"/>
              </a:rPr>
              <a:t>4. Optimizar la rotación de inventario: Establecer un equilibrio adecuado entre la cantidad de productos almacenados y su rotación, evitando tener productos inmovilizados durante períodos prolongados y maximizando así el flujo de efectivo.</a:t>
            </a:r>
            <a:endParaRPr sz="2400"/>
          </a:p>
          <a:p>
            <a:pPr indent="0" lvl="0" marL="0" marR="0" rtl="0" algn="l">
              <a:lnSpc>
                <a:spcPct val="108000"/>
              </a:lnSpc>
              <a:spcBef>
                <a:spcPts val="0"/>
              </a:spcBef>
              <a:spcAft>
                <a:spcPts val="0"/>
              </a:spcAft>
              <a:buNone/>
            </a:pPr>
            <a:r>
              <a:t/>
            </a:r>
            <a:endParaRPr b="0" i="0" sz="2400" u="none" cap="none" strike="noStrike">
              <a:solidFill>
                <a:srgbClr val="000000"/>
              </a:solidFill>
              <a:latin typeface="Roboto"/>
              <a:ea typeface="Roboto"/>
              <a:cs typeface="Roboto"/>
              <a:sym typeface="Roboto"/>
            </a:endParaRPr>
          </a:p>
          <a:p>
            <a:pPr indent="0" lvl="0" marL="0" marR="0" rtl="0" algn="l">
              <a:lnSpc>
                <a:spcPct val="108000"/>
              </a:lnSpc>
              <a:spcBef>
                <a:spcPts val="0"/>
              </a:spcBef>
              <a:spcAft>
                <a:spcPts val="0"/>
              </a:spcAft>
              <a:buNone/>
            </a:pPr>
            <a:r>
              <a:rPr b="0" i="0" lang="en-US" sz="2400" u="none" cap="none" strike="noStrike">
                <a:solidFill>
                  <a:srgbClr val="000000"/>
                </a:solidFill>
                <a:latin typeface="Roboto"/>
                <a:ea typeface="Roboto"/>
                <a:cs typeface="Roboto"/>
                <a:sym typeface="Roboto"/>
              </a:rPr>
              <a:t>5. Implementar sistemas de gestión de inventario: Utilizar tecnología y sistemas de información para realizar un seguimiento preciso y en tiempo real del inventario, permitiendo una gestión más eficiente, pronósticos más precisos y la identificación de oportunidades de mejora.</a:t>
            </a:r>
            <a:endParaRPr sz="2400"/>
          </a:p>
          <a:p>
            <a:pPr indent="0" lvl="0" marL="0" marR="0" rtl="0" algn="ctr">
              <a:lnSpc>
                <a:spcPct val="96750"/>
              </a:lnSpc>
              <a:spcBef>
                <a:spcPts val="0"/>
              </a:spcBef>
              <a:spcAft>
                <a:spcPts val="0"/>
              </a:spcAft>
              <a:buNone/>
            </a:pPr>
            <a:r>
              <a:t/>
            </a:r>
            <a:endParaRPr b="0" i="0" sz="3000" u="none" cap="none" strike="noStrike">
              <a:solidFill>
                <a:srgbClr val="000000"/>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6"/>
          <p:cNvPicPr preferRelativeResize="0"/>
          <p:nvPr/>
        </p:nvPicPr>
        <p:blipFill rotWithShape="1">
          <a:blip r:embed="rId3">
            <a:alphaModFix/>
          </a:blip>
          <a:srcRect b="0" l="0" r="0" t="0"/>
          <a:stretch/>
        </p:blipFill>
        <p:spPr>
          <a:xfrm>
            <a:off x="0" y="0"/>
            <a:ext cx="18288000" cy="10287000"/>
          </a:xfrm>
          <a:prstGeom prst="rect">
            <a:avLst/>
          </a:prstGeom>
          <a:noFill/>
          <a:ln>
            <a:noFill/>
          </a:ln>
        </p:spPr>
      </p:pic>
      <p:sp>
        <p:nvSpPr>
          <p:cNvPr id="138" name="Google Shape;138;p6"/>
          <p:cNvSpPr txBox="1"/>
          <p:nvPr/>
        </p:nvSpPr>
        <p:spPr>
          <a:xfrm>
            <a:off x="775794" y="696979"/>
            <a:ext cx="15590520" cy="992505"/>
          </a:xfrm>
          <a:prstGeom prst="rect">
            <a:avLst/>
          </a:prstGeom>
          <a:noFill/>
          <a:ln>
            <a:noFill/>
          </a:ln>
        </p:spPr>
        <p:txBody>
          <a:bodyPr anchorCtr="0" anchor="t" bIns="0" lIns="0" spcFirstLastPara="1" rIns="0" wrap="square" tIns="0">
            <a:spAutoFit/>
          </a:bodyPr>
          <a:lstStyle/>
          <a:p>
            <a:pPr indent="0" lvl="0" marL="0" marR="0" rtl="0" algn="ctr">
              <a:lnSpc>
                <a:spcPct val="108001"/>
              </a:lnSpc>
              <a:spcBef>
                <a:spcPts val="0"/>
              </a:spcBef>
              <a:spcAft>
                <a:spcPts val="0"/>
              </a:spcAft>
              <a:buNone/>
            </a:pPr>
            <a:r>
              <a:rPr b="0" i="0" lang="en-US" sz="6999" u="none" cap="none" strike="noStrike">
                <a:solidFill>
                  <a:srgbClr val="FFFFFF"/>
                </a:solidFill>
                <a:latin typeface="Roboto"/>
                <a:ea typeface="Roboto"/>
                <a:cs typeface="Roboto"/>
                <a:sym typeface="Roboto"/>
              </a:rPr>
              <a:t>Planteamiento del problema</a:t>
            </a:r>
            <a:endParaRPr/>
          </a:p>
        </p:txBody>
      </p:sp>
      <p:sp>
        <p:nvSpPr>
          <p:cNvPr id="139" name="Google Shape;139;p6"/>
          <p:cNvSpPr txBox="1"/>
          <p:nvPr/>
        </p:nvSpPr>
        <p:spPr>
          <a:xfrm>
            <a:off x="4583527" y="3275384"/>
            <a:ext cx="8660088" cy="5781675"/>
          </a:xfrm>
          <a:prstGeom prst="rect">
            <a:avLst/>
          </a:prstGeom>
          <a:noFill/>
          <a:ln>
            <a:noFill/>
          </a:ln>
        </p:spPr>
        <p:txBody>
          <a:bodyPr anchorCtr="0" anchor="t" bIns="0" lIns="0" spcFirstLastPara="1" rIns="0" wrap="square" tIns="0">
            <a:spAutoFit/>
          </a:bodyPr>
          <a:lstStyle/>
          <a:p>
            <a:pPr indent="0" lvl="0" marL="0" marR="0" rtl="0" algn="ctr">
              <a:lnSpc>
                <a:spcPct val="120005"/>
              </a:lnSpc>
              <a:spcBef>
                <a:spcPts val="0"/>
              </a:spcBef>
              <a:spcAft>
                <a:spcPts val="0"/>
              </a:spcAft>
              <a:buNone/>
            </a:pPr>
            <a:r>
              <a:rPr b="0" i="0" lang="en-US" sz="3499" u="none" cap="none" strike="noStrike">
                <a:solidFill>
                  <a:srgbClr val="000000"/>
                </a:solidFill>
                <a:latin typeface="Arimo"/>
                <a:ea typeface="Arimo"/>
                <a:cs typeface="Arimo"/>
                <a:sym typeface="Arimo"/>
              </a:rPr>
              <a:t>El hecho de carecer de un inventario trae ciertas consecuencias, las cuales serian, enfrentar un equilibrio entre el exceso de productos en la bodega y a la vez el desconocimiento de estos mismos provocando una saturación en las ordenes que se emiten hacia el proveedor y, la falta de visibilidad y control lo que conlleva a perdidas de productos y dificultades para satisfacer la demanda de manera eficiente.  </a:t>
            </a:r>
            <a:endParaRPr/>
          </a:p>
          <a:p>
            <a:pPr indent="0" lvl="0" marL="0" marR="0" rtl="0" algn="ctr">
              <a:lnSpc>
                <a:spcPct val="120005"/>
              </a:lnSpc>
              <a:spcBef>
                <a:spcPts val="0"/>
              </a:spcBef>
              <a:spcAft>
                <a:spcPts val="0"/>
              </a:spcAft>
              <a:buNone/>
            </a:pPr>
            <a:r>
              <a:t/>
            </a:r>
            <a:endParaRPr b="0" i="0" sz="3499" u="none" cap="none" strike="noStrike">
              <a:solidFill>
                <a:srgbClr val="000000"/>
              </a:solidFill>
              <a:latin typeface="Arimo"/>
              <a:ea typeface="Arimo"/>
              <a:cs typeface="Arimo"/>
              <a:sym typeface="Arim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7"/>
          <p:cNvPicPr preferRelativeResize="0"/>
          <p:nvPr/>
        </p:nvPicPr>
        <p:blipFill rotWithShape="1">
          <a:blip r:embed="rId3">
            <a:alphaModFix/>
          </a:blip>
          <a:srcRect b="0" l="0" r="0" t="0"/>
          <a:stretch/>
        </p:blipFill>
        <p:spPr>
          <a:xfrm>
            <a:off x="0" y="0"/>
            <a:ext cx="18288000" cy="10287000"/>
          </a:xfrm>
          <a:prstGeom prst="rect">
            <a:avLst/>
          </a:prstGeom>
          <a:noFill/>
          <a:ln>
            <a:noFill/>
          </a:ln>
        </p:spPr>
      </p:pic>
      <p:sp>
        <p:nvSpPr>
          <p:cNvPr id="145" name="Google Shape;145;p7"/>
          <p:cNvSpPr txBox="1"/>
          <p:nvPr/>
        </p:nvSpPr>
        <p:spPr>
          <a:xfrm>
            <a:off x="775794" y="696979"/>
            <a:ext cx="15590520" cy="992505"/>
          </a:xfrm>
          <a:prstGeom prst="rect">
            <a:avLst/>
          </a:prstGeom>
          <a:noFill/>
          <a:ln>
            <a:noFill/>
          </a:ln>
        </p:spPr>
        <p:txBody>
          <a:bodyPr anchorCtr="0" anchor="t" bIns="0" lIns="0" spcFirstLastPara="1" rIns="0" wrap="square" tIns="0">
            <a:spAutoFit/>
          </a:bodyPr>
          <a:lstStyle/>
          <a:p>
            <a:pPr indent="0" lvl="0" marL="0" marR="0" rtl="0" algn="ctr">
              <a:lnSpc>
                <a:spcPct val="108001"/>
              </a:lnSpc>
              <a:spcBef>
                <a:spcPts val="0"/>
              </a:spcBef>
              <a:spcAft>
                <a:spcPts val="0"/>
              </a:spcAft>
              <a:buNone/>
            </a:pPr>
            <a:r>
              <a:rPr b="0" i="0" lang="en-US" sz="6999" u="none" cap="none" strike="noStrike">
                <a:solidFill>
                  <a:srgbClr val="FFFFFF"/>
                </a:solidFill>
                <a:latin typeface="Roboto"/>
                <a:ea typeface="Roboto"/>
                <a:cs typeface="Roboto"/>
                <a:sym typeface="Roboto"/>
              </a:rPr>
              <a:t>Pregunta problema</a:t>
            </a:r>
            <a:endParaRPr/>
          </a:p>
        </p:txBody>
      </p:sp>
      <p:sp>
        <p:nvSpPr>
          <p:cNvPr id="146" name="Google Shape;146;p7"/>
          <p:cNvSpPr txBox="1"/>
          <p:nvPr/>
        </p:nvSpPr>
        <p:spPr>
          <a:xfrm>
            <a:off x="6097776" y="5124450"/>
            <a:ext cx="6092449" cy="1590675"/>
          </a:xfrm>
          <a:prstGeom prst="rect">
            <a:avLst/>
          </a:prstGeom>
          <a:noFill/>
          <a:ln>
            <a:noFill/>
          </a:ln>
        </p:spPr>
        <p:txBody>
          <a:bodyPr anchorCtr="0" anchor="t" bIns="0" lIns="0" spcFirstLastPara="1" rIns="0" wrap="square" tIns="0">
            <a:spAutoFit/>
          </a:bodyPr>
          <a:lstStyle/>
          <a:p>
            <a:pPr indent="0" lvl="0" marL="0" marR="0" rtl="0" algn="ctr">
              <a:lnSpc>
                <a:spcPct val="120005"/>
              </a:lnSpc>
              <a:spcBef>
                <a:spcPts val="0"/>
              </a:spcBef>
              <a:spcAft>
                <a:spcPts val="0"/>
              </a:spcAft>
              <a:buNone/>
            </a:pPr>
            <a:r>
              <a:rPr b="0" i="0" lang="en-US" sz="3499" u="none" cap="none" strike="noStrike">
                <a:solidFill>
                  <a:srgbClr val="000000"/>
                </a:solidFill>
                <a:latin typeface="Arimo"/>
                <a:ea typeface="Arimo"/>
                <a:cs typeface="Arimo"/>
                <a:sym typeface="Arimo"/>
              </a:rPr>
              <a:t>¿Cómo se podría manejar de manera efectiva el control de stock?</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8"/>
          <p:cNvPicPr preferRelativeResize="0"/>
          <p:nvPr/>
        </p:nvPicPr>
        <p:blipFill rotWithShape="1">
          <a:blip r:embed="rId3">
            <a:alphaModFix/>
          </a:blip>
          <a:srcRect b="0" l="0" r="0" t="0"/>
          <a:stretch/>
        </p:blipFill>
        <p:spPr>
          <a:xfrm>
            <a:off x="0" y="0"/>
            <a:ext cx="18288000" cy="10287000"/>
          </a:xfrm>
          <a:prstGeom prst="rect">
            <a:avLst/>
          </a:prstGeom>
          <a:noFill/>
          <a:ln>
            <a:noFill/>
          </a:ln>
        </p:spPr>
      </p:pic>
      <p:sp>
        <p:nvSpPr>
          <p:cNvPr id="152" name="Google Shape;152;p8"/>
          <p:cNvSpPr txBox="1"/>
          <p:nvPr/>
        </p:nvSpPr>
        <p:spPr>
          <a:xfrm>
            <a:off x="1348740" y="927408"/>
            <a:ext cx="15590520" cy="992505"/>
          </a:xfrm>
          <a:prstGeom prst="rect">
            <a:avLst/>
          </a:prstGeom>
          <a:noFill/>
          <a:ln>
            <a:noFill/>
          </a:ln>
        </p:spPr>
        <p:txBody>
          <a:bodyPr anchorCtr="0" anchor="t" bIns="0" lIns="0" spcFirstLastPara="1" rIns="0" wrap="square" tIns="0">
            <a:spAutoFit/>
          </a:bodyPr>
          <a:lstStyle/>
          <a:p>
            <a:pPr indent="0" lvl="0" marL="0" marR="0" rtl="0" algn="ctr">
              <a:lnSpc>
                <a:spcPct val="108001"/>
              </a:lnSpc>
              <a:spcBef>
                <a:spcPts val="0"/>
              </a:spcBef>
              <a:spcAft>
                <a:spcPts val="0"/>
              </a:spcAft>
              <a:buNone/>
            </a:pPr>
            <a:r>
              <a:rPr b="0" i="0" lang="en-US" sz="6999" u="none" cap="none" strike="noStrike">
                <a:solidFill>
                  <a:srgbClr val="FFFFFF"/>
                </a:solidFill>
                <a:latin typeface="Roboto"/>
                <a:ea typeface="Roboto"/>
                <a:cs typeface="Roboto"/>
                <a:sym typeface="Roboto"/>
              </a:rPr>
              <a:t>Alcance</a:t>
            </a:r>
            <a:endParaRPr/>
          </a:p>
        </p:txBody>
      </p:sp>
      <p:sp>
        <p:nvSpPr>
          <p:cNvPr id="153" name="Google Shape;153;p8"/>
          <p:cNvSpPr txBox="1"/>
          <p:nvPr/>
        </p:nvSpPr>
        <p:spPr>
          <a:xfrm>
            <a:off x="5480555" y="4081886"/>
            <a:ext cx="7326891" cy="3686175"/>
          </a:xfrm>
          <a:prstGeom prst="rect">
            <a:avLst/>
          </a:prstGeom>
          <a:noFill/>
          <a:ln>
            <a:noFill/>
          </a:ln>
        </p:spPr>
        <p:txBody>
          <a:bodyPr anchorCtr="0" anchor="t" bIns="0" lIns="0" spcFirstLastPara="1" rIns="0" wrap="square" tIns="0">
            <a:spAutoFit/>
          </a:bodyPr>
          <a:lstStyle/>
          <a:p>
            <a:pPr indent="0" lvl="0" marL="0" marR="0" rtl="0" algn="ctr">
              <a:lnSpc>
                <a:spcPct val="120005"/>
              </a:lnSpc>
              <a:spcBef>
                <a:spcPts val="0"/>
              </a:spcBef>
              <a:spcAft>
                <a:spcPts val="0"/>
              </a:spcAft>
              <a:buNone/>
            </a:pPr>
            <a:r>
              <a:rPr b="0" i="0" lang="en-US" sz="3499" u="none" cap="none" strike="noStrike">
                <a:solidFill>
                  <a:srgbClr val="000000"/>
                </a:solidFill>
                <a:latin typeface="Arimo"/>
                <a:ea typeface="Arimo"/>
                <a:cs typeface="Arimo"/>
                <a:sym typeface="Arimo"/>
              </a:rPr>
              <a:t>Nuestra finalidad será proveer un orden a la empresa en el área administrativa sobre la bodega, clasificar y ordenar los productos, nuestro propósito es entregar el sistema para el 10 de julio del 2024.</a:t>
            </a:r>
            <a:endParaRPr/>
          </a:p>
          <a:p>
            <a:pPr indent="0" lvl="0" marL="0" marR="0" rtl="0" algn="ctr">
              <a:lnSpc>
                <a:spcPct val="120005"/>
              </a:lnSpc>
              <a:spcBef>
                <a:spcPts val="0"/>
              </a:spcBef>
              <a:spcAft>
                <a:spcPts val="0"/>
              </a:spcAft>
              <a:buNone/>
            </a:pPr>
            <a:r>
              <a:t/>
            </a:r>
            <a:endParaRPr b="0" i="0" sz="3499" u="none" cap="none" strike="noStrike">
              <a:solidFill>
                <a:srgbClr val="000000"/>
              </a:solidFill>
              <a:latin typeface="Arimo"/>
              <a:ea typeface="Arimo"/>
              <a:cs typeface="Arimo"/>
              <a:sym typeface="Arim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9"/>
          <p:cNvPicPr preferRelativeResize="0"/>
          <p:nvPr/>
        </p:nvPicPr>
        <p:blipFill rotWithShape="1">
          <a:blip r:embed="rId3">
            <a:alphaModFix/>
          </a:blip>
          <a:srcRect b="0" l="0" r="0" t="0"/>
          <a:stretch/>
        </p:blipFill>
        <p:spPr>
          <a:xfrm>
            <a:off x="0" y="0"/>
            <a:ext cx="18288000" cy="10287000"/>
          </a:xfrm>
          <a:prstGeom prst="rect">
            <a:avLst/>
          </a:prstGeom>
          <a:noFill/>
          <a:ln>
            <a:noFill/>
          </a:ln>
        </p:spPr>
      </p:pic>
      <p:sp>
        <p:nvSpPr>
          <p:cNvPr id="159" name="Google Shape;159;p9"/>
          <p:cNvSpPr txBox="1"/>
          <p:nvPr/>
        </p:nvSpPr>
        <p:spPr>
          <a:xfrm>
            <a:off x="1348740" y="417172"/>
            <a:ext cx="15590520" cy="992505"/>
          </a:xfrm>
          <a:prstGeom prst="rect">
            <a:avLst/>
          </a:prstGeom>
          <a:noFill/>
          <a:ln>
            <a:noFill/>
          </a:ln>
        </p:spPr>
        <p:txBody>
          <a:bodyPr anchorCtr="0" anchor="t" bIns="0" lIns="0" spcFirstLastPara="1" rIns="0" wrap="square" tIns="0">
            <a:spAutoFit/>
          </a:bodyPr>
          <a:lstStyle/>
          <a:p>
            <a:pPr indent="0" lvl="0" marL="0" marR="0" rtl="0" algn="ctr">
              <a:lnSpc>
                <a:spcPct val="108001"/>
              </a:lnSpc>
              <a:spcBef>
                <a:spcPts val="0"/>
              </a:spcBef>
              <a:spcAft>
                <a:spcPts val="0"/>
              </a:spcAft>
              <a:buNone/>
            </a:pPr>
            <a:r>
              <a:rPr b="0" i="0" lang="en-US" sz="6999" u="none" cap="none" strike="noStrike">
                <a:solidFill>
                  <a:srgbClr val="FFFFFF"/>
                </a:solidFill>
                <a:latin typeface="Roboto"/>
                <a:ea typeface="Roboto"/>
                <a:cs typeface="Roboto"/>
                <a:sym typeface="Roboto"/>
              </a:rPr>
              <a:t>Justificacion </a:t>
            </a:r>
            <a:endParaRPr/>
          </a:p>
        </p:txBody>
      </p:sp>
      <p:sp>
        <p:nvSpPr>
          <p:cNvPr id="160" name="Google Shape;160;p9"/>
          <p:cNvSpPr txBox="1"/>
          <p:nvPr/>
        </p:nvSpPr>
        <p:spPr>
          <a:xfrm>
            <a:off x="3475795" y="3214542"/>
            <a:ext cx="11627346" cy="460057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5000" u="none" cap="none" strike="noStrike">
                <a:solidFill>
                  <a:srgbClr val="000000"/>
                </a:solidFill>
                <a:latin typeface="Arimo"/>
                <a:ea typeface="Arimo"/>
                <a:cs typeface="Arimo"/>
                <a:sym typeface="Arimo"/>
              </a:rPr>
              <a:t>La gestión de inventario en una droguería es esencial para asegurar la disponibilidad de productos, cumplir con las regulaciones, optimizar recursos, controlar costos y mejorar el servicio al cliente.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